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_rels/notesSlide26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6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7.png" ContentType="image/png"/>
  <Override PartName="/ppt/media/image3.png" ContentType="image/png"/>
  <Override PartName="/ppt/media/image22.png" ContentType="image/png"/>
  <Override PartName="/ppt/media/image16.png" ContentType="image/png"/>
  <Override PartName="/ppt/media/image8.png" ContentType="image/png"/>
  <Override PartName="/ppt/media/image4.png" ContentType="image/png"/>
  <Override PartName="/ppt/media/image23.png" ContentType="image/png"/>
  <Override PartName="/ppt/media/image18.gif" ContentType="image/gif"/>
  <Override PartName="/ppt/media/image17.png" ContentType="image/png"/>
  <Override PartName="/ppt/media/image12.jpeg" ContentType="image/jpeg"/>
  <Override PartName="/ppt/media/image13.png" ContentType="image/png"/>
  <Override PartName="/ppt/media/image9.png" ContentType="image/png"/>
  <Override PartName="/ppt/media/image5.png" ContentType="image/png"/>
  <Override PartName="/ppt/media/image24.png" ContentType="image/png"/>
  <Override PartName="/ppt/media/image1.png" ContentType="image/png"/>
  <Override PartName="/ppt/media/image20.png" ContentType="image/png"/>
  <Override PartName="/ppt/media/image14.png" ContentType="image/png"/>
  <Override PartName="/ppt/media/image10.png" ContentType="image/png"/>
  <Override PartName="/ppt/media/image6.png" ContentType="image/png"/>
  <Override PartName="/ppt/media/image2.png" ContentType="image/png"/>
  <Override PartName="/ppt/media/image21.png" ContentType="image/png"/>
  <Override PartName="/ppt/media/image19.png" ContentType="image/png"/>
  <Override PartName="/ppt/media/image15.png" ContentType="image/png"/>
  <Override PartName="/ppt/slideLayouts/slideLayout6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2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6.xml" ContentType="application/vnd.openxmlformats-officedocument.theme+xml"/>
  <Override PartName="/ppt/theme/theme3.xml" ContentType="application/vnd.openxmlformats-officedocument.theme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7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17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216171B1-C111-41C1-9171-11B1A14181C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/>
              <a:t>Introduce concept of visual workflows. Yahoo pipes, PISE, Keppler, Galaxy, Taverna, Genome browsers.</a:t>
            </a:r>
            <a:endParaRPr/>
          </a:p>
        </p:txBody>
      </p:sp>
      <p:sp>
        <p:nvSpPr>
          <p:cNvPr id="255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F1214181-C121-4101-91E1-91E121E1518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/>
              <a:t>Maybe here just do: 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/>
              <a:t>hg clone galaxy, 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/>
              <a:t>start it up locally, 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/>
              <a:t>create an account</a:t>
            </a:r>
            <a:endParaRPr/>
          </a:p>
        </p:txBody>
      </p:sp>
      <p:sp>
        <p:nvSpPr>
          <p:cNvPr id="257" name="CustomShape 2"/>
          <p:cNvSpPr/>
          <p:nvPr/>
        </p:nvSpPr>
        <p:spPr>
          <a:xfrm>
            <a:off x="0" y="0"/>
            <a:ext cx="11796480" cy="11796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C1316121-1101-41C1-A1D1-012171F1E11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64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64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080" cy="45252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080" cy="45252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64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Visualization and visual workflows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1371600" y="3886200"/>
            <a:ext cx="6400080" cy="1751760"/>
          </a:xfrm>
          <a:prstGeom prst="rect">
            <a:avLst/>
          </a:prstGeom>
        </p:spPr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Genome browsers: UCSC</a:t>
            </a:r>
            <a:endParaRPr/>
          </a:p>
        </p:txBody>
      </p:sp>
      <p:sp>
        <p:nvSpPr>
          <p:cNvPr id="209" name="CustomShape 2"/>
          <p:cNvSpPr/>
          <p:nvPr/>
        </p:nvSpPr>
        <p:spPr>
          <a:xfrm>
            <a:off x="3103920" y="6248520"/>
            <a:ext cx="298188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http://genome.ucsc.edu/</a:t>
            </a:r>
            <a:endParaRPr/>
          </a:p>
        </p:txBody>
      </p:sp>
      <p:pic>
        <p:nvPicPr>
          <p:cNvPr descr="" id="210" name="Content Placeholder 4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880" cy="452520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Genome browsers: Galaxy trackster</a:t>
            </a:r>
            <a:endParaRPr/>
          </a:p>
        </p:txBody>
      </p:sp>
      <p:pic>
        <p:nvPicPr>
          <p:cNvPr descr="" id="21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2057400"/>
            <a:ext cx="8000280" cy="395136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22160" y="4406760"/>
            <a:ext cx="7771680" cy="136152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Calibri"/>
              </a:rPr>
              <a:t>Visual Workflow Tools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722160" y="2906640"/>
            <a:ext cx="7771680" cy="1499400"/>
          </a:xfrm>
          <a:prstGeom prst="rect">
            <a:avLst/>
          </a:prstGeom>
        </p:spPr>
        <p:txBody>
          <a:bodyPr anchor="b"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Chain analysis steps together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Manage dependencies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Queue jobs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Share data </a:t>
            </a:r>
            <a:r>
              <a:rPr i="1" lang="en-US" sz="2000">
                <a:solidFill>
                  <a:srgbClr val="8b8b8b"/>
                </a:solidFill>
                <a:latin typeface="Calibri"/>
              </a:rPr>
              <a:t>and </a:t>
            </a:r>
            <a:r>
              <a:rPr lang="en-US" sz="2000">
                <a:solidFill>
                  <a:srgbClr val="8b8b8b"/>
                </a:solidFill>
                <a:latin typeface="Calibri"/>
              </a:rPr>
              <a:t>workflows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15" name="Content Placeholder 6"/>
          <p:cNvPicPr/>
          <p:nvPr/>
        </p:nvPicPr>
        <p:blipFill>
          <a:blip r:embed="rId1"/>
          <a:stretch>
            <a:fillRect/>
          </a:stretch>
        </p:blipFill>
        <p:spPr>
          <a:xfrm>
            <a:off x="5397480" y="1622880"/>
            <a:ext cx="3218040" cy="3786480"/>
          </a:xfrm>
          <a:prstGeom prst="rect">
            <a:avLst/>
          </a:prstGeom>
        </p:spPr>
      </p:pic>
      <p:graphicFrame>
        <p:nvGraphicFramePr>
          <p:cNvPr id="216" name="Table 1"/>
          <p:cNvGraphicFramePr/>
          <p:nvPr/>
        </p:nvGraphicFramePr>
        <p:xfrm>
          <a:off x="802080" y="1676520"/>
          <a:ext cx="5104800" cy="3169080"/>
        </p:xfrm>
        <a:graphic>
          <a:graphicData uri="http://schemas.openxmlformats.org/drawingml/2006/table">
            <a:tbl>
              <a:tblPr/>
              <a:tblGrid>
                <a:gridCol w="1819800"/>
                <a:gridCol w="3285000"/>
              </a:tblGrid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Taverna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taverna.org.uk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Galaxy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usegalaxy.org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eHive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ensembl.org/info/docs/eHive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LONI pipeline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pipeline.loni.ucla.edu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GWorkflowDL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gridworkflow.org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BioExtract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bioextract.org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KNIME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knime.org</a:t>
                      </a:r>
                      <a:endParaRPr/>
                    </a:p>
                  </a:txBody>
                  <a:tcPr/>
                </a:tc>
              </a:tr>
              <a:tr h="3571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BioClipse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bioclipse.net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7" name="CustomShape 2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Examples of workflow tools</a:t>
            </a:r>
            <a:endParaRPr/>
          </a:p>
        </p:txBody>
      </p:sp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Taverna</a:t>
            </a:r>
            <a:endParaRPr/>
          </a:p>
        </p:txBody>
      </p:sp>
      <p:pic>
        <p:nvPicPr>
          <p:cNvPr descr="" id="219" name="Content Placeholder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295280"/>
            <a:ext cx="4037760" cy="4525200"/>
          </a:xfrm>
          <a:prstGeom prst="rect">
            <a:avLst/>
          </a:prstGeom>
        </p:spPr>
      </p:pic>
      <p:pic>
        <p:nvPicPr>
          <p:cNvPr descr="" id="220" name="Content Placeholder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320" y="1295280"/>
            <a:ext cx="4037760" cy="4525200"/>
          </a:xfrm>
          <a:prstGeom prst="rect">
            <a:avLst/>
          </a:prstGeom>
        </p:spPr>
      </p:pic>
      <p:sp>
        <p:nvSpPr>
          <p:cNvPr id="221" name="CustomShape 2"/>
          <p:cNvSpPr/>
          <p:nvPr/>
        </p:nvSpPr>
        <p:spPr>
          <a:xfrm>
            <a:off x="-176040" y="5181480"/>
            <a:ext cx="5555520" cy="912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Used by BioVeL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Shared on myExperiment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000000"/>
                </a:solidFill>
                <a:latin typeface="Calibri"/>
              </a:rPr>
              <a:t>Standalone app based on SOAP web services</a:t>
            </a:r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</a:t>
            </a:r>
            <a:endParaRPr/>
          </a:p>
        </p:txBody>
      </p:sp>
      <p:pic>
        <p:nvPicPr>
          <p:cNvPr descr="" id="223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921600" y="1523880"/>
            <a:ext cx="7307280" cy="468144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Kepler</a:t>
            </a:r>
            <a:endParaRPr/>
          </a:p>
        </p:txBody>
      </p:sp>
      <p:pic>
        <p:nvPicPr>
          <p:cNvPr descr="" id="225" name="Content Placeholder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4037760" cy="4525200"/>
          </a:xfrm>
          <a:prstGeom prst="rect">
            <a:avLst/>
          </a:prstGeom>
        </p:spPr>
      </p:pic>
      <p:pic>
        <p:nvPicPr>
          <p:cNvPr descr="" id="226" name="Content Placeholder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320" y="1600200"/>
            <a:ext cx="4037760" cy="452520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 tools</a:t>
            </a:r>
            <a:endParaRPr/>
          </a:p>
        </p:txBody>
      </p:sp>
      <p:sp>
        <p:nvSpPr>
          <p:cNvPr id="228" name="CustomShape 2"/>
          <p:cNvSpPr/>
          <p:nvPr/>
        </p:nvSpPr>
        <p:spPr>
          <a:xfrm>
            <a:off x="685800" y="2209680"/>
            <a:ext cx="8152560" cy="38091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Send and Get data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Upload, fetch, send, submit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Data manipulation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 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Join, sort, filter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Format conversion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 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FASTA, other format operations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Statistics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Regressions, simulations, model tests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NGS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BAM, FASTQ, SOLiD, 454 file operations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RNA analysis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 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cufflinks, tophat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Evolution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branch lengths, NJ, HyPhy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File format conversion</a:t>
            </a:r>
            <a:endParaRPr/>
          </a:p>
        </p:txBody>
      </p:sp>
      <p:sp>
        <p:nvSpPr>
          <p:cNvPr id="230" name="CustomShape 2"/>
          <p:cNvSpPr/>
          <p:nvPr/>
        </p:nvSpPr>
        <p:spPr>
          <a:xfrm>
            <a:off x="765000" y="1981080"/>
            <a:ext cx="2815560" cy="4494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Built-in converters between related file formats are provided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Additional converters can be added</a:t>
            </a:r>
            <a:endParaRPr/>
          </a:p>
        </p:txBody>
      </p:sp>
      <p:pic>
        <p:nvPicPr>
          <p:cNvPr descr="" id="231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3581280" y="2057400"/>
            <a:ext cx="4723560" cy="4039560"/>
          </a:xfrm>
          <a:prstGeom prst="rect">
            <a:avLst/>
          </a:prstGeom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 sequence formats</a:t>
            </a:r>
            <a:endParaRPr/>
          </a:p>
        </p:txBody>
      </p:sp>
      <p:sp>
        <p:nvSpPr>
          <p:cNvPr id="233" name="CustomShape 2"/>
          <p:cNvSpPr/>
          <p:nvPr/>
        </p:nvSpPr>
        <p:spPr>
          <a:xfrm>
            <a:off x="914400" y="1803600"/>
            <a:ext cx="7387560" cy="2310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3200">
                <a:solidFill>
                  <a:srgbClr val="000000"/>
                </a:solidFill>
                <a:latin typeface="Calibri"/>
              </a:rPr>
              <a:t>FASTA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def line, sequence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3200">
                <a:solidFill>
                  <a:srgbClr val="000000"/>
                </a:solidFill>
                <a:latin typeface="Calibri"/>
              </a:rPr>
              <a:t>FASTQ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–</a:t>
            </a:r>
            <a:r>
              <a:rPr i="1" lang="en-US" sz="2400">
                <a:solidFill>
                  <a:srgbClr val="000000"/>
                </a:solidFill>
                <a:latin typeface="Calibri"/>
              </a:rPr>
              <a:t>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FASTA + quality - SOLEXA: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3200">
                <a:solidFill>
                  <a:srgbClr val="000000"/>
                </a:solidFill>
                <a:latin typeface="Calibri"/>
              </a:rPr>
              <a:t>ABI/SCF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binary sequence trace (see below)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3200">
                <a:solidFill>
                  <a:srgbClr val="000000"/>
                </a:solidFill>
                <a:latin typeface="Calibri"/>
              </a:rPr>
              <a:t>SFF (454)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binary flowgram format</a:t>
            </a:r>
            <a:endParaRPr/>
          </a:p>
        </p:txBody>
      </p:sp>
      <p:pic>
        <p:nvPicPr>
          <p:cNvPr descr="" id="234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841320" y="4140000"/>
            <a:ext cx="7387560" cy="218376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Visualization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1981080" y="1447920"/>
            <a:ext cx="5180760" cy="22089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Quality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View alignments, view variation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Browse, annotate full genome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Visualize analysis steps</a:t>
            </a:r>
            <a:endParaRPr/>
          </a:p>
        </p:txBody>
      </p:sp>
      <p:pic>
        <p:nvPicPr>
          <p:cNvPr descr="" id="180" name="Content Placeholder 4"/>
          <p:cNvPicPr/>
          <p:nvPr/>
        </p:nvPicPr>
        <p:blipFill>
          <a:blip r:embed="rId1"/>
          <a:stretch>
            <a:fillRect/>
          </a:stretch>
        </p:blipFill>
        <p:spPr>
          <a:xfrm>
            <a:off x="1852200" y="3715920"/>
            <a:ext cx="5310000" cy="2684160"/>
          </a:xfrm>
          <a:prstGeom prst="rect">
            <a:avLst/>
          </a:prstGeom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 alignment formats</a:t>
            </a:r>
            <a:endParaRPr/>
          </a:p>
        </p:txBody>
      </p:sp>
      <p:sp>
        <p:nvSpPr>
          <p:cNvPr id="236" name="CustomShape 2"/>
          <p:cNvSpPr/>
          <p:nvPr/>
        </p:nvSpPr>
        <p:spPr>
          <a:xfrm>
            <a:off x="1145880" y="1828800"/>
            <a:ext cx="6778080" cy="18280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MAF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multiple alignment format (see below)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(S|B)AM </a:t>
            </a:r>
            <a:r>
              <a:rPr i="1" lang="en-US" sz="24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text or binary format for reads and ref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AXT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pairwise alignment, from LAV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LAV 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BLASTZ output, pairwise alignment</a:t>
            </a:r>
            <a:endParaRPr/>
          </a:p>
        </p:txBody>
      </p:sp>
      <p:pic>
        <p:nvPicPr>
          <p:cNvPr descr="" id="237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3809880"/>
            <a:ext cx="7864560" cy="2590200"/>
          </a:xfrm>
          <a:prstGeom prst="rect">
            <a:avLst/>
          </a:prstGeom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 interval/feature formats</a:t>
            </a:r>
            <a:endParaRPr/>
          </a:p>
        </p:txBody>
      </p:sp>
      <p:sp>
        <p:nvSpPr>
          <p:cNvPr id="239" name="CustomShape 2"/>
          <p:cNvSpPr/>
          <p:nvPr/>
        </p:nvSpPr>
        <p:spPr>
          <a:xfrm>
            <a:off x="755640" y="1828800"/>
            <a:ext cx="2971080" cy="4571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BED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100">
                <a:solidFill>
                  <a:srgbClr val="7f7f7f"/>
                </a:solidFill>
                <a:latin typeface="Calibri"/>
              </a:rPr>
              <a:t>chrom, start, end, …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INTERVAL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100">
                <a:solidFill>
                  <a:srgbClr val="7f7f7f"/>
                </a:solidFill>
                <a:latin typeface="Calibri"/>
              </a:rPr>
              <a:t>BED with headers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GFF (GFF3)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100">
                <a:solidFill>
                  <a:srgbClr val="7f7f7f"/>
                </a:solidFill>
                <a:latin typeface="Calibri"/>
              </a:rPr>
              <a:t>like BED and interval, but 1-based inclusive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WIG(GLE)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100">
                <a:solidFill>
                  <a:srgbClr val="7f7f7f"/>
                </a:solidFill>
                <a:latin typeface="Calibri"/>
              </a:rPr>
              <a:t>dense, continuous-valued tracks</a:t>
            </a:r>
            <a:endParaRPr/>
          </a:p>
        </p:txBody>
      </p:sp>
      <p:pic>
        <p:nvPicPr>
          <p:cNvPr descr="" id="240" name="Content Placeholder 4"/>
          <p:cNvPicPr/>
          <p:nvPr/>
        </p:nvPicPr>
        <p:blipFill>
          <a:blip r:embed="rId1"/>
          <a:stretch>
            <a:fillRect/>
          </a:stretch>
        </p:blipFill>
        <p:spPr>
          <a:xfrm>
            <a:off x="3727440" y="1746360"/>
            <a:ext cx="4806000" cy="480600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Other data formats</a:t>
            </a:r>
            <a:endParaRPr/>
          </a:p>
        </p:txBody>
      </p:sp>
      <p:sp>
        <p:nvSpPr>
          <p:cNvPr id="242" name="CustomShape 2"/>
          <p:cNvSpPr/>
          <p:nvPr/>
        </p:nvSpPr>
        <p:spPr>
          <a:xfrm>
            <a:off x="914400" y="2362320"/>
            <a:ext cx="7540200" cy="3580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In addition to interval/feature tabular data as listed previously, other files with similar properties can be processed by some tools: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7f7f7f"/>
                </a:solidFill>
                <a:latin typeface="Calibri"/>
              </a:rPr>
              <a:t>*.txt tab-separated values (e.g. tabular FASTA)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7f7f7f"/>
                </a:solidFill>
                <a:latin typeface="Calibri"/>
              </a:rPr>
              <a:t>HTML (for additional prose)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7f7f7f"/>
                </a:solidFill>
                <a:latin typeface="Calibri"/>
              </a:rPr>
              <a:t>LPED/PBED (to describe SNPs, really two files, one for coordinates, other for alleles)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Provenance, histories</a:t>
            </a:r>
            <a:endParaRPr/>
          </a:p>
        </p:txBody>
      </p:sp>
      <p:sp>
        <p:nvSpPr>
          <p:cNvPr id="244" name="CustomShape 2"/>
          <p:cNvSpPr/>
          <p:nvPr/>
        </p:nvSpPr>
        <p:spPr>
          <a:xfrm>
            <a:off x="380880" y="1600200"/>
            <a:ext cx="2818800" cy="4571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Where do the data come from?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How were they altered?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Galaxy tracks the history of data.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Histories can be converted to workflows</a:t>
            </a:r>
            <a:endParaRPr/>
          </a:p>
        </p:txBody>
      </p:sp>
      <p:pic>
        <p:nvPicPr>
          <p:cNvPr descr="" id="245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3352680" y="1676520"/>
            <a:ext cx="2126880" cy="4494960"/>
          </a:xfrm>
          <a:prstGeom prst="rect">
            <a:avLst/>
          </a:prstGeom>
        </p:spPr>
      </p:pic>
      <p:pic>
        <p:nvPicPr>
          <p:cNvPr descr="" id="246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5880" y="1689120"/>
            <a:ext cx="2590200" cy="4482360"/>
          </a:xfrm>
          <a:prstGeom prst="rect">
            <a:avLst/>
          </a:prstGeom>
        </p:spPr>
      </p:pic>
      <p:sp>
        <p:nvSpPr>
          <p:cNvPr id="247" name="CustomShape 3"/>
          <p:cNvSpPr/>
          <p:nvPr/>
        </p:nvSpPr>
        <p:spPr>
          <a:xfrm>
            <a:off x="5556600" y="4191120"/>
            <a:ext cx="2501280" cy="462600"/>
          </a:xfrm>
          <a:prstGeom prst="straightConnector1">
            <a:avLst/>
          </a:prstGeom>
          <a:ln w="25560">
            <a:solidFill>
              <a:srgbClr val="4f81bd"/>
            </a:solidFill>
            <a:round/>
            <a:tailEnd len="med" type="triangle" w="med"/>
          </a:ln>
        </p:spPr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Creating a workflow</a:t>
            </a:r>
            <a:endParaRPr/>
          </a:p>
        </p:txBody>
      </p:sp>
      <p:pic>
        <p:nvPicPr>
          <p:cNvPr descr="" id="249" name="Content Placeholder 4"/>
          <p:cNvPicPr/>
          <p:nvPr/>
        </p:nvPicPr>
        <p:blipFill>
          <a:blip r:embed="rId1"/>
          <a:stretch>
            <a:fillRect/>
          </a:stretch>
        </p:blipFill>
        <p:spPr>
          <a:xfrm>
            <a:off x="2138400" y="1600200"/>
            <a:ext cx="4866120" cy="452520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Workflow editor</a:t>
            </a:r>
            <a:endParaRPr/>
          </a:p>
        </p:txBody>
      </p:sp>
      <p:pic>
        <p:nvPicPr>
          <p:cNvPr descr="" id="25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95280" y="1523880"/>
            <a:ext cx="6597000" cy="5067000"/>
          </a:xfrm>
          <a:prstGeom prst="rect">
            <a:avLst/>
          </a:prstGeom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Exercise: galaxy</a:t>
            </a:r>
            <a:endParaRPr/>
          </a:p>
        </p:txBody>
      </p:sp>
      <p:sp>
        <p:nvSpPr>
          <p:cNvPr id="253" name="CustomShape 2"/>
          <p:cNvSpPr/>
          <p:nvPr/>
        </p:nvSpPr>
        <p:spPr>
          <a:xfrm>
            <a:off x="457200" y="1523880"/>
            <a:ext cx="8228880" cy="45252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Copy galaxy-dist over from /gsd/To_Participants/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Start it up using the run.sh shell script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Open a browser window to 127.0.0.1:8080</a:t>
            </a:r>
            <a:endParaRPr/>
          </a:p>
          <a:p>
            <a:pPr>
              <a:lnSpc>
                <a:spcPct val="100000"/>
              </a:lnSpc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Create an account (User &gt; Register)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tview</a:t>
            </a:r>
            <a:endParaRPr/>
          </a:p>
        </p:txBody>
      </p:sp>
      <p:pic>
        <p:nvPicPr>
          <p:cNvPr descr="" id="182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880" cy="4525200"/>
          </a:xfrm>
          <a:prstGeom prst="rect">
            <a:avLst/>
          </a:prstGeom>
        </p:spPr>
      </p:pic>
      <p:sp>
        <p:nvSpPr>
          <p:cNvPr id="183" name="CustomShape 2"/>
          <p:cNvSpPr/>
          <p:nvPr/>
        </p:nvSpPr>
        <p:spPr>
          <a:xfrm>
            <a:off x="2636640" y="6248520"/>
            <a:ext cx="387036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http://samtools.sourceforge.net/</a:t>
            </a:r>
            <a:endParaRPr/>
          </a:p>
        </p:txBody>
      </p:sp>
      <p:sp>
        <p:nvSpPr>
          <p:cNvPr id="184" name="CustomShape 3"/>
          <p:cNvSpPr/>
          <p:nvPr/>
        </p:nvSpPr>
        <p:spPr>
          <a:xfrm>
            <a:off x="835920" y="1230840"/>
            <a:ext cx="7441200" cy="2725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BamView</a:t>
            </a:r>
            <a:endParaRPr/>
          </a:p>
        </p:txBody>
      </p:sp>
      <p:pic>
        <p:nvPicPr>
          <p:cNvPr descr="" id="186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880" cy="4525200"/>
          </a:xfrm>
          <a:prstGeom prst="rect">
            <a:avLst/>
          </a:prstGeom>
        </p:spPr>
      </p:pic>
      <p:sp>
        <p:nvSpPr>
          <p:cNvPr id="187" name="CustomShape 2"/>
          <p:cNvSpPr/>
          <p:nvPr/>
        </p:nvSpPr>
        <p:spPr>
          <a:xfrm>
            <a:off x="2645280" y="6248520"/>
            <a:ext cx="384912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http://bamview.sourceforge.net/</a:t>
            </a:r>
            <a:endParaRPr/>
          </a:p>
        </p:txBody>
      </p:sp>
      <p:sp>
        <p:nvSpPr>
          <p:cNvPr id="188" name="CustomShape 3"/>
          <p:cNvSpPr/>
          <p:nvPr/>
        </p:nvSpPr>
        <p:spPr>
          <a:xfrm>
            <a:off x="835920" y="1230840"/>
            <a:ext cx="7441200" cy="2725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GenoViewer</a:t>
            </a:r>
            <a:endParaRPr/>
          </a:p>
        </p:txBody>
      </p:sp>
      <p:sp>
        <p:nvSpPr>
          <p:cNvPr id="190" name="CustomShape 2"/>
          <p:cNvSpPr/>
          <p:nvPr/>
        </p:nvSpPr>
        <p:spPr>
          <a:xfrm>
            <a:off x="2849400" y="6248520"/>
            <a:ext cx="344520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http://www.genoviewer.com/</a:t>
            </a:r>
            <a:endParaRPr/>
          </a:p>
        </p:txBody>
      </p:sp>
      <p:pic>
        <p:nvPicPr>
          <p:cNvPr descr="" id="191" name="Content Placeholder 6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880" cy="4525200"/>
          </a:xfrm>
          <a:prstGeom prst="rect">
            <a:avLst/>
          </a:prstGeom>
        </p:spPr>
      </p:pic>
      <p:sp>
        <p:nvSpPr>
          <p:cNvPr id="192" name="CustomShape 3"/>
          <p:cNvSpPr/>
          <p:nvPr/>
        </p:nvSpPr>
        <p:spPr>
          <a:xfrm>
            <a:off x="835920" y="1230840"/>
            <a:ext cx="7441200" cy="2725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MagicViewer</a:t>
            </a:r>
            <a:endParaRPr/>
          </a:p>
        </p:txBody>
      </p:sp>
      <p:sp>
        <p:nvSpPr>
          <p:cNvPr id="194" name="CustomShape 2"/>
          <p:cNvSpPr/>
          <p:nvPr/>
        </p:nvSpPr>
        <p:spPr>
          <a:xfrm>
            <a:off x="2208960" y="6248520"/>
            <a:ext cx="472536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http://bioinformatics.zj.cn/magicviewer/</a:t>
            </a:r>
            <a:endParaRPr/>
          </a:p>
        </p:txBody>
      </p:sp>
      <p:pic>
        <p:nvPicPr>
          <p:cNvPr descr="" id="195" name="Content Placeholder 7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880" cy="4525200"/>
          </a:xfrm>
          <a:prstGeom prst="rect">
            <a:avLst/>
          </a:prstGeom>
        </p:spPr>
      </p:pic>
      <p:sp>
        <p:nvSpPr>
          <p:cNvPr id="196" name="CustomShape 3"/>
          <p:cNvSpPr/>
          <p:nvPr/>
        </p:nvSpPr>
        <p:spPr>
          <a:xfrm>
            <a:off x="835920" y="1230840"/>
            <a:ext cx="7441200" cy="2725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Tablet</a:t>
            </a:r>
            <a:endParaRPr/>
          </a:p>
        </p:txBody>
      </p:sp>
      <p:sp>
        <p:nvSpPr>
          <p:cNvPr id="198" name="CustomShape 2"/>
          <p:cNvSpPr/>
          <p:nvPr/>
        </p:nvSpPr>
        <p:spPr>
          <a:xfrm>
            <a:off x="2825640" y="6248520"/>
            <a:ext cx="349236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http://bioinf.scri.ac.uk/tablet/</a:t>
            </a:r>
            <a:endParaRPr/>
          </a:p>
        </p:txBody>
      </p:sp>
      <p:pic>
        <p:nvPicPr>
          <p:cNvPr descr="" id="199" name="Content Placeholder 6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880" cy="4525200"/>
          </a:xfrm>
          <a:prstGeom prst="rect">
            <a:avLst/>
          </a:prstGeom>
        </p:spPr>
      </p:pic>
      <p:sp>
        <p:nvSpPr>
          <p:cNvPr id="200" name="CustomShape 3"/>
          <p:cNvSpPr/>
          <p:nvPr/>
        </p:nvSpPr>
        <p:spPr>
          <a:xfrm>
            <a:off x="835920" y="1230840"/>
            <a:ext cx="7441200" cy="2725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IGV</a:t>
            </a:r>
            <a:endParaRPr/>
          </a:p>
        </p:txBody>
      </p:sp>
      <p:sp>
        <p:nvSpPr>
          <p:cNvPr id="202" name="CustomShape 2"/>
          <p:cNvSpPr/>
          <p:nvPr/>
        </p:nvSpPr>
        <p:spPr>
          <a:xfrm>
            <a:off x="2547000" y="6248520"/>
            <a:ext cx="405036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http://www.broadinstitute.org/igv/</a:t>
            </a:r>
            <a:endParaRPr/>
          </a:p>
        </p:txBody>
      </p:sp>
      <p:pic>
        <p:nvPicPr>
          <p:cNvPr descr="" id="203" name="Content Placeholder 7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880" cy="4525200"/>
          </a:xfrm>
          <a:prstGeom prst="rect">
            <a:avLst/>
          </a:prstGeom>
        </p:spPr>
      </p:pic>
      <p:sp>
        <p:nvSpPr>
          <p:cNvPr id="204" name="CustomShape 3"/>
          <p:cNvSpPr/>
          <p:nvPr/>
        </p:nvSpPr>
        <p:spPr>
          <a:xfrm>
            <a:off x="835920" y="1230840"/>
            <a:ext cx="7441200" cy="2725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Genome browsers: Gbrowse2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2773800" y="6248520"/>
            <a:ext cx="3596040" cy="36432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http://gmod.org/wiki/GBrowse</a:t>
            </a:r>
            <a:endParaRPr/>
          </a:p>
        </p:txBody>
      </p:sp>
      <p:pic>
        <p:nvPicPr>
          <p:cNvPr descr="" id="207" name="Content Placeholder 6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880" cy="452520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